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792" r:id="rId3"/>
    <p:sldId id="905" r:id="rId4"/>
    <p:sldId id="752" r:id="rId5"/>
    <p:sldId id="720" r:id="rId6"/>
    <p:sldId id="721" r:id="rId7"/>
    <p:sldId id="722" r:id="rId8"/>
    <p:sldId id="723" r:id="rId9"/>
    <p:sldId id="724" r:id="rId10"/>
    <p:sldId id="725" r:id="rId11"/>
    <p:sldId id="726" r:id="rId12"/>
    <p:sldId id="727" r:id="rId13"/>
    <p:sldId id="728" r:id="rId14"/>
    <p:sldId id="729" r:id="rId15"/>
    <p:sldId id="730" r:id="rId16"/>
    <p:sldId id="731" r:id="rId17"/>
    <p:sldId id="732" r:id="rId18"/>
    <p:sldId id="733" r:id="rId19"/>
    <p:sldId id="734" r:id="rId20"/>
    <p:sldId id="735" r:id="rId21"/>
    <p:sldId id="736" r:id="rId22"/>
    <p:sldId id="737" r:id="rId23"/>
    <p:sldId id="783" r:id="rId24"/>
    <p:sldId id="784" r:id="rId25"/>
    <p:sldId id="785" r:id="rId26"/>
    <p:sldId id="786" r:id="rId27"/>
    <p:sldId id="787" r:id="rId28"/>
    <p:sldId id="788" r:id="rId29"/>
    <p:sldId id="789" r:id="rId30"/>
    <p:sldId id="793" r:id="rId31"/>
    <p:sldId id="790" r:id="rId32"/>
    <p:sldId id="791" r:id="rId33"/>
    <p:sldId id="794" r:id="rId34"/>
    <p:sldId id="795" r:id="rId35"/>
    <p:sldId id="796" r:id="rId36"/>
    <p:sldId id="797" r:id="rId37"/>
    <p:sldId id="798" r:id="rId38"/>
    <p:sldId id="799" r:id="rId39"/>
    <p:sldId id="800" r:id="rId40"/>
    <p:sldId id="801" r:id="rId41"/>
    <p:sldId id="802" r:id="rId42"/>
    <p:sldId id="803" r:id="rId43"/>
    <p:sldId id="804" r:id="rId44"/>
    <p:sldId id="805" r:id="rId45"/>
    <p:sldId id="806" r:id="rId46"/>
    <p:sldId id="807" r:id="rId47"/>
    <p:sldId id="35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4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63"/>
    <p:restoredTop sz="72744"/>
  </p:normalViewPr>
  <p:slideViewPr>
    <p:cSldViewPr snapToGrid="0" snapToObjects="1">
      <p:cViewPr varScale="1">
        <p:scale>
          <a:sx n="64" d="100"/>
          <a:sy n="64" d="100"/>
        </p:scale>
        <p:origin x="2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D9226-B08A-C145-83C1-8A581E9DD6D0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47E5E-2D1D-BD41-88BE-5022E0779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0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0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56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42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3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68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39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39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802E644-D489-E44B-8820-89043E12CA9A}" type="slidenum">
              <a:rPr lang="en-US">
                <a:solidFill>
                  <a:prstClr val="black"/>
                </a:solidFill>
                <a:latin typeface="Times New Roman" pitchFamily="-1" charset="0"/>
              </a:rPr>
              <a:pPr/>
              <a:t>4</a:t>
            </a:fld>
            <a:endParaRPr lang="en-US">
              <a:solidFill>
                <a:prstClr val="black"/>
              </a:solidFill>
              <a:latin typeface="Times New Roman" pitchFamily="-1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>
              <a:latin typeface="Times New Roman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4915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3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70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33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30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47E5E-2D1D-BD41-88BE-5022E07793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68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BAB4-06BB-E440-AF6B-17AC08414BBD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4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2DEB-6C9D-F842-8FFB-AE29DEE4270B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1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273FC-DADE-834F-A154-63D9259E54BE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1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16E5FB-50B6-3D47-85CA-14D41D10BDF1}" type="datetime1">
              <a:rPr lang="en-US" smtClean="0"/>
              <a:t>9/22/19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D5117C8-F070-904B-B19D-3F74E27902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2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E73F-71D4-E042-BA66-DE528DCB454A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2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91B2-3621-7043-9F89-5CDBD12F1C29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8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BFB-0387-F044-9DA4-8ADCE323867A}" type="datetime1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6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C441-4622-004F-9F8D-68B1DD31236B}" type="datetime1">
              <a:rPr lang="en-US" smtClean="0"/>
              <a:t>9/22/19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8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25FA-A8D8-9D4D-B7E3-A3DAF57174DB}" type="datetime1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0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17C2-A5CD-2845-8E42-04101702203C}" type="datetime1">
              <a:rPr lang="en-US" smtClean="0"/>
              <a:t>9/22/19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1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6F0D1-FBF4-6642-87D7-6FA27A001214}" type="datetime1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0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61F3-DD82-934F-B4DC-3E547B37BE58}" type="datetime1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6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3CF3-9CE6-4349-986B-771B5727B971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3AA6-DD48-C149-8127-3FAE32D64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0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drafts/SzeliskiBook_20100903_draft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AF676-F8A1-4D4A-B634-D1A3BE7CB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975" y="3325019"/>
            <a:ext cx="10902461" cy="174979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 CSC496: Deep learning in computer vision</a:t>
            </a:r>
            <a:br>
              <a:rPr lang="en-US" dirty="0"/>
            </a:br>
            <a:r>
              <a:rPr lang="en-US" dirty="0"/>
              <a:t>Prof. Bei Xiao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C1E9D-456E-024C-B08F-9B41B8DD0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563330"/>
            <a:ext cx="10106025" cy="1279531"/>
          </a:xfrm>
        </p:spPr>
        <p:txBody>
          <a:bodyPr>
            <a:normAutofit/>
          </a:bodyPr>
          <a:lstStyle/>
          <a:p>
            <a:r>
              <a:rPr lang="en-US" sz="3400" dirty="0"/>
              <a:t>Lecture 8: Temporal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8C4D9-D566-E543-8D4D-EACB1981F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65100"/>
            <a:ext cx="1409700" cy="14351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4813-B4FA-8348-8EBB-612377BB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1" y="6202850"/>
            <a:ext cx="5187462" cy="365125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Prof. Bei Xiao  Deep Learning in Vision, CSC496 ,September 23, 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8DF4D2-1AA4-AE41-BD9C-2139011E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213AA6-DD48-C149-8127-3FAE32D640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136</a:t>
            </a:r>
          </a:p>
        </p:txBody>
      </p:sp>
      <p:pic>
        <p:nvPicPr>
          <p:cNvPr id="5120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1"/>
            <a:ext cx="91440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89462-91B8-D44D-AEE8-A9171B1B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387448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282</a:t>
            </a:r>
          </a:p>
        </p:txBody>
      </p:sp>
      <p:pic>
        <p:nvPicPr>
          <p:cNvPr id="522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91440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0A00E-495A-C047-9AB6-9FD0A6DF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612783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538</a:t>
            </a:r>
          </a:p>
        </p:txBody>
      </p:sp>
      <p:pic>
        <p:nvPicPr>
          <p:cNvPr id="532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1"/>
            <a:ext cx="89154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4C31A8-868E-D74B-88EF-A488A3068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21018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1088</a:t>
            </a:r>
          </a:p>
        </p:txBody>
      </p:sp>
      <p:pic>
        <p:nvPicPr>
          <p:cNvPr id="5427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1"/>
            <a:ext cx="89916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2088BE-2CB0-CC44-96E6-56A2213E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1385410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2094</a:t>
            </a:r>
          </a:p>
        </p:txBody>
      </p:sp>
      <p:pic>
        <p:nvPicPr>
          <p:cNvPr id="552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1"/>
            <a:ext cx="8915400" cy="46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0B7BD-9F80-134E-87D7-A1A52BC0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2797955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4052.</a:t>
            </a:r>
          </a:p>
        </p:txBody>
      </p:sp>
      <p:pic>
        <p:nvPicPr>
          <p:cNvPr id="5632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05000"/>
            <a:ext cx="8686800" cy="439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3"/>
          <p:cNvSpPr>
            <a:spLocks/>
          </p:cNvSpPr>
          <p:nvPr/>
        </p:nvSpPr>
        <p:spPr bwMode="auto">
          <a:xfrm>
            <a:off x="3581400" y="1828800"/>
            <a:ext cx="533400" cy="381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4" name="Rectangle 4"/>
          <p:cNvSpPr>
            <a:spLocks/>
          </p:cNvSpPr>
          <p:nvPr/>
        </p:nvSpPr>
        <p:spPr bwMode="auto">
          <a:xfrm>
            <a:off x="3505200" y="1905001"/>
            <a:ext cx="6008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2000">
                <a:ea typeface="ＭＳ Ｐゴシック" charset="0"/>
                <a:cs typeface="Times New Roman" charset="0"/>
              </a:rPr>
              <a:t>4052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BDEB5-FC72-3A4E-A2BA-E8F96E0F0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3211008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8056.</a:t>
            </a:r>
          </a:p>
        </p:txBody>
      </p:sp>
      <p:pic>
        <p:nvPicPr>
          <p:cNvPr id="5734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52600"/>
            <a:ext cx="8915400" cy="433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A274C-C3ED-E94A-88DF-B0695B41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230217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15366</a:t>
            </a:r>
          </a:p>
        </p:txBody>
      </p:sp>
      <p:pic>
        <p:nvPicPr>
          <p:cNvPr id="583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87630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A1A7-A2F1-AC4E-9D4B-C1FD6269A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37071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28743</a:t>
            </a:r>
          </a:p>
        </p:txBody>
      </p:sp>
      <p:pic>
        <p:nvPicPr>
          <p:cNvPr id="5939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0"/>
            <a:ext cx="88392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44EB3-FEDD-CB43-9591-9E04049B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409613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49190.</a:t>
            </a:r>
          </a:p>
        </p:txBody>
      </p:sp>
      <p:pic>
        <p:nvPicPr>
          <p:cNvPr id="6041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1"/>
            <a:ext cx="8534400" cy="435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419E5-2564-BC46-A9AD-7A4909D0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24743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8B5A-37AA-7C4E-BEC8-BF42D29B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Forecast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CCA5-ADB2-1F47-9C4E-712B0EAB8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Today (September 26): FT Python demo. Temporal processing, spatial-temporal gaussians, Very important to understand CNN. </a:t>
            </a:r>
          </a:p>
          <a:p>
            <a:r>
              <a:rPr lang="en-US" dirty="0"/>
              <a:t>Monday (September 30th) : Multiscale Pyramids. </a:t>
            </a:r>
            <a:r>
              <a:rPr lang="en-US" dirty="0">
                <a:highlight>
                  <a:srgbClr val="FFFF00"/>
                </a:highlight>
              </a:rPr>
              <a:t>Quiz 2. </a:t>
            </a:r>
          </a:p>
          <a:p>
            <a:r>
              <a:rPr lang="en-US" dirty="0"/>
              <a:t>Thursday (October 3): Introduction to Machine learning: Linear models.</a:t>
            </a:r>
          </a:p>
          <a:p>
            <a:r>
              <a:rPr lang="en-US" dirty="0"/>
              <a:t>Monday (October 7</a:t>
            </a:r>
            <a:r>
              <a:rPr lang="en-US" baseline="30000" dirty="0"/>
              <a:t>th</a:t>
            </a:r>
            <a:r>
              <a:rPr lang="en-US" dirty="0"/>
              <a:t>): Supervised learning. </a:t>
            </a:r>
          </a:p>
          <a:p>
            <a:r>
              <a:rPr lang="en-US" dirty="0"/>
              <a:t>Thursday (October 10</a:t>
            </a:r>
            <a:r>
              <a:rPr lang="en-US" baseline="30000" dirty="0"/>
              <a:t>th</a:t>
            </a:r>
            <a:r>
              <a:rPr lang="en-US" dirty="0"/>
              <a:t>): Neural networks</a:t>
            </a:r>
          </a:p>
          <a:p>
            <a:r>
              <a:rPr lang="en-US" dirty="0"/>
              <a:t>Monday (October 14th): </a:t>
            </a:r>
            <a:r>
              <a:rPr lang="en-US" dirty="0" err="1"/>
              <a:t>Tensorflow</a:t>
            </a:r>
            <a:r>
              <a:rPr lang="en-US" dirty="0"/>
              <a:t> tutorials</a:t>
            </a:r>
          </a:p>
          <a:p>
            <a:r>
              <a:rPr lang="en-US" dirty="0"/>
              <a:t>Thursday (October 18</a:t>
            </a:r>
            <a:r>
              <a:rPr lang="en-US" baseline="30000" dirty="0"/>
              <a:t>th</a:t>
            </a:r>
            <a:r>
              <a:rPr lang="en-US" dirty="0"/>
              <a:t>): Back propagation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3BF9C-241C-C04E-87E2-FDC01792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449A9-78F4-8B4A-80F8-5FC00B00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3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 65536.</a:t>
            </a:r>
          </a:p>
        </p:txBody>
      </p:sp>
      <p:pic>
        <p:nvPicPr>
          <p:cNvPr id="6144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52600"/>
            <a:ext cx="8915400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B8451B-F868-CF41-BAB4-C13E5697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386843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143000"/>
          </a:xfrm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3</a:t>
            </a: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6400" y="5715000"/>
            <a:ext cx="9220200" cy="1143000"/>
          </a:xfrm>
          <a:ln/>
        </p:spPr>
        <p:txBody>
          <a:bodyPr vert="horz" lIns="91440" tIns="45720" rIns="132080" bIns="45720" rtlCol="0">
            <a:normAutofit/>
          </a:bodyPr>
          <a:lstStyle/>
          <a:p>
            <a:pPr algn="ctr">
              <a:buFont typeface="Times New Roman" charset="0"/>
              <a:buNone/>
            </a:pPr>
            <a:r>
              <a:rPr lang="en-US"/>
              <a:t>Now, an analogous sequence of images, but selecting Fourier components in descending order of magnitude.</a:t>
            </a:r>
          </a:p>
        </p:txBody>
      </p:sp>
      <p:pic>
        <p:nvPicPr>
          <p:cNvPr id="6246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047750"/>
            <a:ext cx="54102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8EB01C-C44C-6143-B279-F02A94BFA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752948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447800"/>
          </a:xfrm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5</a:t>
            </a: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vert="horz" lIns="91440" tIns="45720" rIns="132080" bIns="45720" rtlCol="0">
            <a:normAutofit/>
          </a:bodyPr>
          <a:lstStyle/>
          <a:p>
            <a:pPr>
              <a:buClr>
                <a:srgbClr val="000000"/>
              </a:buClr>
            </a:pPr>
            <a:endParaRPr lang="en-US"/>
          </a:p>
        </p:txBody>
      </p:sp>
      <p:pic>
        <p:nvPicPr>
          <p:cNvPr id="63491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047750"/>
            <a:ext cx="54102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F3D3BF-525E-BD46-8CBB-058E4B8B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310547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Discrete Fourier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31" y="2179503"/>
            <a:ext cx="2616163" cy="2824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9" y="990929"/>
            <a:ext cx="5371390" cy="2781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73" y="3883142"/>
            <a:ext cx="2537938" cy="2807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694" y="3886568"/>
            <a:ext cx="2537939" cy="2789994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5117839" y="1207163"/>
            <a:ext cx="2518442" cy="2561160"/>
            <a:chOff x="362829" y="2147690"/>
            <a:chExt cx="3921286" cy="3987800"/>
          </a:xfrm>
        </p:grpSpPr>
        <p:cxnSp>
          <p:nvCxnSpPr>
            <p:cNvPr id="10" name="Straight Arrow Connector 9"/>
            <p:cNvCxnSpPr/>
            <p:nvPr/>
          </p:nvCxnSpPr>
          <p:spPr bwMode="auto">
            <a:xfrm rot="5400000" flipH="1">
              <a:off x="329572" y="4140796"/>
              <a:ext cx="3987800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rot="10800000" flipH="1">
              <a:off x="362829" y="4140796"/>
              <a:ext cx="3921286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12"/>
          <p:cNvGrpSpPr/>
          <p:nvPr/>
        </p:nvGrpSpPr>
        <p:grpSpPr>
          <a:xfrm>
            <a:off x="7949595" y="1219996"/>
            <a:ext cx="2518442" cy="2561160"/>
            <a:chOff x="362829" y="2147690"/>
            <a:chExt cx="3921286" cy="3987800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rot="5400000" flipH="1">
              <a:off x="329572" y="4140796"/>
              <a:ext cx="3987800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 rot="10800000" flipH="1">
              <a:off x="362829" y="4140796"/>
              <a:ext cx="3921286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5"/>
          <p:cNvGrpSpPr/>
          <p:nvPr/>
        </p:nvGrpSpPr>
        <p:grpSpPr>
          <a:xfrm>
            <a:off x="5158599" y="4109044"/>
            <a:ext cx="2518442" cy="2561160"/>
            <a:chOff x="362829" y="2147690"/>
            <a:chExt cx="3921286" cy="3987800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rot="5400000" flipH="1">
              <a:off x="329572" y="4140796"/>
              <a:ext cx="3987800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/>
            <p:cNvCxnSpPr/>
            <p:nvPr/>
          </p:nvCxnSpPr>
          <p:spPr bwMode="auto">
            <a:xfrm rot="10800000" flipH="1">
              <a:off x="362829" y="4140796"/>
              <a:ext cx="3921286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3" name="Group 18"/>
          <p:cNvGrpSpPr/>
          <p:nvPr/>
        </p:nvGrpSpPr>
        <p:grpSpPr>
          <a:xfrm>
            <a:off x="7963550" y="4123000"/>
            <a:ext cx="2518442" cy="2561160"/>
            <a:chOff x="362829" y="2147690"/>
            <a:chExt cx="3921286" cy="39878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rot="5400000" flipH="1">
              <a:off x="329572" y="4140796"/>
              <a:ext cx="3987800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/>
            <p:cNvCxnSpPr/>
            <p:nvPr/>
          </p:nvCxnSpPr>
          <p:spPr bwMode="auto">
            <a:xfrm rot="10800000" flipH="1">
              <a:off x="362829" y="4140796"/>
              <a:ext cx="3921286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Group 21"/>
          <p:cNvGrpSpPr/>
          <p:nvPr/>
        </p:nvGrpSpPr>
        <p:grpSpPr>
          <a:xfrm>
            <a:off x="1962909" y="2406320"/>
            <a:ext cx="2518442" cy="2561160"/>
            <a:chOff x="362829" y="2147690"/>
            <a:chExt cx="3921286" cy="3987800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rot="5400000" flipH="1">
              <a:off x="329572" y="4140796"/>
              <a:ext cx="3987800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/>
            <p:nvPr/>
          </p:nvCxnSpPr>
          <p:spPr bwMode="auto">
            <a:xfrm rot="10800000" flipH="1">
              <a:off x="362829" y="4140796"/>
              <a:ext cx="3921286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273C53B-E3D0-394B-A771-E9FE635F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21090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Phase and Magnitude</a:t>
            </a: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20926" y="1558926"/>
            <a:ext cx="7432675" cy="5299075"/>
          </a:xfrm>
          <a:ln/>
        </p:spPr>
        <p:txBody>
          <a:bodyPr vert="horz" lIns="91440" tIns="45720" rIns="13208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Curious fact</a:t>
            </a:r>
          </a:p>
          <a:p>
            <a:pPr marL="782638" lvl="1"/>
            <a:r>
              <a:rPr lang="en-US" sz="2000"/>
              <a:t>all natural images have about the same magnitude transform</a:t>
            </a:r>
          </a:p>
          <a:p>
            <a:pPr marL="782638" lvl="1"/>
            <a:r>
              <a:rPr lang="en-US" sz="2000"/>
              <a:t>hence, phase seems to matter, but magnitude largely doesn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</a:t>
            </a:r>
          </a:p>
          <a:p>
            <a:pPr marL="782638" lvl="1"/>
            <a:endParaRPr lang="en-US" sz="2000"/>
          </a:p>
          <a:p>
            <a:pPr marL="782638" lvl="1"/>
            <a:endParaRPr lang="en-US" sz="2000"/>
          </a:p>
          <a:p>
            <a:pPr>
              <a:lnSpc>
                <a:spcPct val="90000"/>
              </a:lnSpc>
            </a:pPr>
            <a:r>
              <a:rPr lang="en-US" sz="2400"/>
              <a:t>Demonstration</a:t>
            </a:r>
          </a:p>
          <a:p>
            <a:pPr marL="782638" lvl="1"/>
            <a:r>
              <a:rPr lang="en-US" sz="2000"/>
              <a:t>Take two pictures, swap the phase transforms, compute the inverse - what does the result look like?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89ABF-E345-0C4C-941D-A949BA63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3224900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57" y="909731"/>
            <a:ext cx="4419600" cy="66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2430"/>
            <a:ext cx="10515600" cy="1325563"/>
          </a:xfrm>
        </p:spPr>
        <p:txBody>
          <a:bodyPr/>
          <a:lstStyle/>
          <a:p>
            <a:r>
              <a:rPr lang="en-US" dirty="0"/>
              <a:t>Phase and Magnitude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675" y="1526108"/>
            <a:ext cx="2041587" cy="2041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682" y="3925161"/>
            <a:ext cx="2041587" cy="2041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330" y="1542735"/>
            <a:ext cx="4168635" cy="1994108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4058010" y="3954909"/>
            <a:ext cx="4118262" cy="1975116"/>
            <a:chOff x="2534010" y="3954909"/>
            <a:chExt cx="4118262" cy="19751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34010" y="3954909"/>
              <a:ext cx="1975116" cy="19751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6651" y="3954976"/>
              <a:ext cx="1965621" cy="1946629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4768" y="1544837"/>
            <a:ext cx="1994108" cy="1984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5835" y="3945481"/>
            <a:ext cx="1965620" cy="19656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71140" y="6064138"/>
            <a:ext cx="8148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"/>
              </a:rPr>
              <a:t>Each color channel is processed in the same way.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9" idx="3"/>
            <a:endCxn id="11" idx="1"/>
          </p:cNvCxnSpPr>
          <p:nvPr/>
        </p:nvCxnSpPr>
        <p:spPr bwMode="auto">
          <a:xfrm>
            <a:off x="8176273" y="4928291"/>
            <a:ext cx="429563" cy="1588"/>
          </a:xfrm>
          <a:prstGeom prst="straightConnector1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2" name="Group 21"/>
          <p:cNvGrpSpPr/>
          <p:nvPr/>
        </p:nvGrpSpPr>
        <p:grpSpPr>
          <a:xfrm>
            <a:off x="5045569" y="2537144"/>
            <a:ext cx="3563407" cy="1417767"/>
            <a:chOff x="3521568" y="2537143"/>
            <a:chExt cx="3563407" cy="1417767"/>
          </a:xfrm>
        </p:grpSpPr>
        <p:cxnSp>
          <p:nvCxnSpPr>
            <p:cNvPr id="15" name="Straight Arrow Connector 14"/>
            <p:cNvCxnSpPr>
              <a:stCxn id="7" idx="3"/>
              <a:endCxn id="10" idx="1"/>
            </p:cNvCxnSpPr>
            <p:nvPr/>
          </p:nvCxnSpPr>
          <p:spPr bwMode="auto">
            <a:xfrm flipV="1">
              <a:off x="6689964" y="2537143"/>
              <a:ext cx="370804" cy="2646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/>
            <p:cNvCxnSpPr>
              <a:stCxn id="8" idx="0"/>
            </p:cNvCxnSpPr>
            <p:nvPr/>
          </p:nvCxnSpPr>
          <p:spPr bwMode="auto">
            <a:xfrm rot="5400000" flipH="1" flipV="1">
              <a:off x="5086040" y="1955975"/>
              <a:ext cx="434463" cy="3563407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21" name="Straight Arrow Connector 20"/>
          <p:cNvCxnSpPr/>
          <p:nvPr/>
        </p:nvCxnSpPr>
        <p:spPr bwMode="auto">
          <a:xfrm>
            <a:off x="5036782" y="3535300"/>
            <a:ext cx="3579621" cy="430772"/>
          </a:xfrm>
          <a:prstGeom prst="straightConnector1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5" idx="3"/>
            <a:endCxn id="7" idx="1"/>
          </p:cNvCxnSpPr>
          <p:nvPr/>
        </p:nvCxnSpPr>
        <p:spPr bwMode="auto">
          <a:xfrm flipV="1">
            <a:off x="3699261" y="2539789"/>
            <a:ext cx="346068" cy="7112"/>
          </a:xfrm>
          <a:prstGeom prst="straightConnector1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3"/>
            <a:endCxn id="8" idx="1"/>
          </p:cNvCxnSpPr>
          <p:nvPr/>
        </p:nvCxnSpPr>
        <p:spPr bwMode="auto">
          <a:xfrm flipV="1">
            <a:off x="3699268" y="4942468"/>
            <a:ext cx="358742" cy="3487"/>
          </a:xfrm>
          <a:prstGeom prst="straightConnector1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AAC9233-B1F3-7D4E-AC0F-1C4D489D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75838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and magnitude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02" y="2068768"/>
            <a:ext cx="3481106" cy="1914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45" y="2280141"/>
            <a:ext cx="1660797" cy="16983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932" y="1357151"/>
            <a:ext cx="4419600" cy="66040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1" idx="3"/>
          </p:cNvCxnSpPr>
          <p:nvPr/>
        </p:nvCxnSpPr>
        <p:spPr bwMode="auto">
          <a:xfrm>
            <a:off x="4856842" y="3129305"/>
            <a:ext cx="387885" cy="4932"/>
          </a:xfrm>
          <a:prstGeom prst="straightConnector1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" name="Group 14"/>
          <p:cNvGrpSpPr/>
          <p:nvPr/>
        </p:nvGrpSpPr>
        <p:grpSpPr>
          <a:xfrm>
            <a:off x="5212932" y="4137691"/>
            <a:ext cx="1671621" cy="2408503"/>
            <a:chOff x="3688931" y="4137690"/>
            <a:chExt cx="1671621" cy="240850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8931" y="4670263"/>
              <a:ext cx="1671621" cy="1875930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 bwMode="auto">
            <a:xfrm rot="5400000">
              <a:off x="4270280" y="4352282"/>
              <a:ext cx="430772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Group 16"/>
          <p:cNvGrpSpPr/>
          <p:nvPr/>
        </p:nvGrpSpPr>
        <p:grpSpPr>
          <a:xfrm>
            <a:off x="7163871" y="4104412"/>
            <a:ext cx="3611693" cy="2422732"/>
            <a:chOff x="5639870" y="4104412"/>
            <a:chExt cx="3611693" cy="242273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9870" y="4679074"/>
              <a:ext cx="1662334" cy="1848070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 bwMode="auto">
            <a:xfrm rot="5400000">
              <a:off x="6101092" y="4319004"/>
              <a:ext cx="430772" cy="1588"/>
            </a:xfrm>
            <a:prstGeom prst="straightConnector1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 xmlns:mv="urn:schemas-microsoft-com:mac:vml" xmlns:mc="http://schemas.openxmlformats.org/markup-compatibility/2006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TextBox 19"/>
            <p:cNvSpPr txBox="1"/>
            <p:nvPr/>
          </p:nvSpPr>
          <p:spPr>
            <a:xfrm>
              <a:off x="7441452" y="5072710"/>
              <a:ext cx="18101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Using random</a:t>
              </a:r>
              <a:br>
                <a:rPr lang="en-US" sz="1600" dirty="0"/>
              </a:br>
              <a:r>
                <a:rPr lang="en-US" sz="1600" dirty="0"/>
                <a:t>amplitude does not</a:t>
              </a:r>
              <a:br>
                <a:rPr lang="en-US" sz="1600" dirty="0"/>
              </a:br>
              <a:r>
                <a:rPr lang="en-US" sz="1600" dirty="0"/>
                <a:t>look good.</a:t>
              </a:r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25FE75-3297-7B42-B822-A492C2D6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12036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14400"/>
          </a:xfrm>
        </p:spPr>
        <p:txBody>
          <a:bodyPr/>
          <a:lstStyle/>
          <a:p>
            <a:r>
              <a:rPr lang="en-US" dirty="0"/>
              <a:t>Does phase always win?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25331" y="5037644"/>
            <a:ext cx="159954" cy="166580"/>
          </a:xfrm>
        </p:spPr>
        <p:txBody>
          <a:bodyPr/>
          <a:lstStyle/>
          <a:p>
            <a:fld id="{78BD9F55-5257-7D45-9FE4-391AB094E19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1" y="1099543"/>
            <a:ext cx="1347787" cy="5618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62" y="941030"/>
            <a:ext cx="2809152" cy="1544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536" y="2527410"/>
            <a:ext cx="2778864" cy="1347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262" y="3923747"/>
            <a:ext cx="2794009" cy="1370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269" y="5359606"/>
            <a:ext cx="2778865" cy="1362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994" y="955949"/>
            <a:ext cx="2839440" cy="15446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1425" y="2533334"/>
            <a:ext cx="1347787" cy="1355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3475" y="2548755"/>
            <a:ext cx="1340215" cy="13326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4771" y="3923748"/>
            <a:ext cx="1340215" cy="13705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5658" y="3925864"/>
            <a:ext cx="1347787" cy="13477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7492" y="5358230"/>
            <a:ext cx="1332643" cy="13402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7198" y="5375415"/>
            <a:ext cx="1355359" cy="13402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9BDFF-1ABB-BD4C-ACBA-6DFDE0B7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40683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981200" y="0"/>
            <a:ext cx="8229600" cy="1143000"/>
          </a:xfrm>
          <a:noFill/>
        </p:spPr>
        <p:txBody>
          <a:bodyPr/>
          <a:lstStyle/>
          <a:p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Randomizing the phase</a:t>
            </a:r>
          </a:p>
        </p:txBody>
      </p:sp>
      <p:pic>
        <p:nvPicPr>
          <p:cNvPr id="154627" name="Picture 3" descr="TH06A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28346" y="3834499"/>
            <a:ext cx="2185988" cy="2185988"/>
          </a:xfrm>
          <a:noFill/>
          <a:ln w="28575">
            <a:solidFill>
              <a:schemeClr val="hlink"/>
            </a:solidFill>
          </a:ln>
        </p:spPr>
      </p:pic>
      <p:pic>
        <p:nvPicPr>
          <p:cNvPr id="154628" name="Picture 4" descr="H0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8346" y="1167499"/>
            <a:ext cx="2209800" cy="22098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54630" name="Picture 6" descr="TL01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8009" y="3834499"/>
            <a:ext cx="2185988" cy="2185988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54631" name="Picture 7" descr="TmanN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70210" y="3834500"/>
            <a:ext cx="2187575" cy="2187575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54632" name="Picture 8" descr="man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70210" y="1167500"/>
            <a:ext cx="2187575" cy="2187575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54633" name="Picture 9" descr="L01B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08009" y="1167499"/>
            <a:ext cx="2209800" cy="2209800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3FF6B9-91BC-D44B-A09F-577ECA3F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185978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4AE529-AA9D-2949-9C2C-77673C72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117888-040A-154E-BAE0-D9589FC9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22" y="0"/>
            <a:ext cx="9223155" cy="68580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EC6A109-D08F-D047-A6AD-5AF9E92E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228306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8B5A-37AA-7C4E-BEC8-BF42D29B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CCA5-ADB2-1F47-9C4E-712B0EAB8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SignalProcessing.pdf</a:t>
            </a:r>
            <a:r>
              <a:rPr lang="en-US" dirty="0"/>
              <a:t> up to page 46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3BF9C-241C-C04E-87E2-FDC01792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449A9-78F4-8B4A-80F8-5FC00B00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92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7F6C2F-481B-1143-9BA2-CCD3DE6F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DDD2A-D130-1546-B72C-106680C7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54" y="0"/>
            <a:ext cx="9362491" cy="68580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16178E9-B7E2-9B4E-BFB9-4321CD840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2067518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254EC6-7770-D340-B4FC-F4AD2FB5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19239F-1A1D-A84A-8C74-2B5EDD09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389" y="0"/>
            <a:ext cx="9527222" cy="68580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CF17F54-095F-7647-9996-D6B7ADFC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101820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B0EF50-9FD5-AD48-B741-978724E0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3F62A-8459-B340-B3AA-AFA8F26F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03" y="0"/>
            <a:ext cx="9137393" cy="68580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768E30-081B-D140-A69A-B6351EF9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3166103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B0EF50-9FD5-AD48-B741-978724E0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672D1-A902-0240-8283-3417EB23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15" y="0"/>
            <a:ext cx="9153769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619E6-967E-5742-A98B-73E041F7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3727896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B0EF50-9FD5-AD48-B741-978724E0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83CC5-6EAD-0E4E-95DC-537923CBB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0" y="0"/>
            <a:ext cx="929514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A61FF-3D8E-D345-973A-CBAACA473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622914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B0EF50-9FD5-AD48-B741-978724E0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E417D-C4A7-6247-B0D2-A9D80E61C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61" y="0"/>
            <a:ext cx="9280478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5D8B-2DAB-CB41-810A-FBB25F14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3876297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B0EF50-9FD5-AD48-B741-978724E0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7AAF2-1397-FC41-9BC4-B1EC6567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406400"/>
            <a:ext cx="9207500" cy="6045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D09B5-E28E-C643-83E7-C2CBACE2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677812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06DA69-5FDA-2F4A-B4C2-9C265E28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31750"/>
            <a:ext cx="9207500" cy="67945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A7439AA-A2BF-B245-AF4D-5FAE537E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E52F5E6-6F35-2F47-95E7-17DD7A0D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0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A08CC-3395-2B4B-B86A-B814A6B4D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7150"/>
            <a:ext cx="9144000" cy="67437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26B60-D30E-3A45-9FBE-F4FBD34F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19891-B54D-A541-9283-A56C3520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0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E881EE-1D0C-7144-A79E-E1D41240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52400"/>
            <a:ext cx="9207500" cy="65532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83049F-91D0-714E-934B-169874D9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48A09F-DFE1-844B-B763-7A71F303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86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The inverse Discrete Fourier transform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46" y="1571298"/>
            <a:ext cx="7848600" cy="129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5029" y="3782280"/>
            <a:ext cx="553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summing waves ends up giving back a picture?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8396D-879E-AF44-9E33-A1A83C45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735108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654225-4AC2-5343-9289-D2E75F785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07950"/>
            <a:ext cx="9245600" cy="6642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73353-E427-5142-9723-CCAB799C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6A0A2-8131-5240-BFA5-1F1CDF88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47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06634A-5AAD-D846-886F-646421D3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49250"/>
            <a:ext cx="7899400" cy="61595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85AD9-B056-8B48-945D-03D8ECA5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26A34-0E99-FC41-92D9-BCE7A6D1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89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B532D7-2C4D-3944-90F2-A3BD597C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39700"/>
            <a:ext cx="8928100" cy="6578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741C3-8430-DD46-9D26-9A20E97C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53677-2366-E949-9A24-A0E5BB9F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90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0D58DE-42D2-EB45-B804-4B2837BD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90" y="0"/>
            <a:ext cx="8799419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9A0D0D-8065-A64F-932F-3910CEA0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8AD3B-90C8-9146-9400-7C7BA8DA1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6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768AFA-6E4F-F649-B2A3-87A606464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17" y="197711"/>
            <a:ext cx="8432800" cy="1689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3287A-1A35-7F46-A346-81282E50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89F5D-4737-B940-940B-E8B61996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02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BE4FAA-43E1-E44E-865A-4AAB9AFB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23" y="0"/>
            <a:ext cx="856935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5C83B-9467-8749-969E-C24AB37C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D036-342F-1C45-BA1C-91B7FEF8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78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8C346-51A3-6547-AB17-72CD0A3B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33350"/>
            <a:ext cx="8394700" cy="65913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34F9-00FD-3A4B-93AA-0AE47B7D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C477D-8008-FE40-A0FA-DA6E40C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17C8-F070-904B-B19D-3F74E279025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6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033B-9449-4448-84E9-0A1A7D3C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reading and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62073-0837-B849-92A5-DC40A63F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Multiscale pyramids </a:t>
            </a:r>
          </a:p>
          <a:p>
            <a:endParaRPr lang="en-US" dirty="0"/>
          </a:p>
          <a:p>
            <a:r>
              <a:rPr lang="en-US" dirty="0" err="1"/>
              <a:t>Lecturenotes</a:t>
            </a:r>
            <a:r>
              <a:rPr lang="en-US" dirty="0"/>
              <a:t>: </a:t>
            </a:r>
            <a:r>
              <a:rPr lang="en-US" dirty="0" err="1"/>
              <a:t>SignalProcessing.pdf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Linear filtering: page 111-120</a:t>
            </a:r>
          </a:p>
          <a:p>
            <a:r>
              <a:rPr lang="en-US" dirty="0">
                <a:hlinkClick r:id="rId3"/>
              </a:rPr>
              <a:t>http://szeliski.org/Book/drafts/SzeliskiBook_20100903_draft.pdf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F97D6-2828-1147-991A-47E69D4F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A0383-62A0-E64F-A362-3A8B95F9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3AA6-DD48-C149-8127-3FAE32D6400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64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2</a:t>
            </a:r>
          </a:p>
        </p:txBody>
      </p:sp>
      <p:pic>
        <p:nvPicPr>
          <p:cNvPr id="4608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91440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845AB-3BF4-4148-9281-98BD01E0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122557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6</a:t>
            </a:r>
          </a:p>
        </p:txBody>
      </p:sp>
      <p:pic>
        <p:nvPicPr>
          <p:cNvPr id="4710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1"/>
            <a:ext cx="9144000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A9BD9-FC29-A443-95E5-976AFFB0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59779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18</a:t>
            </a:r>
          </a:p>
        </p:txBody>
      </p:sp>
      <p:pic>
        <p:nvPicPr>
          <p:cNvPr id="4813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1"/>
            <a:ext cx="8991600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A11B9-8477-A24B-A07B-5C405FFF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230310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50</a:t>
            </a:r>
          </a:p>
        </p:txBody>
      </p:sp>
      <p:pic>
        <p:nvPicPr>
          <p:cNvPr id="4915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6400"/>
            <a:ext cx="88392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7F238-C7FE-A148-B58B-A91B5CC9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3153358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132080" bIns="45720" rtlCol="0" anchor="ctr">
            <a:normAutofit/>
          </a:bodyPr>
          <a:lstStyle/>
          <a:p>
            <a:r>
              <a:rPr lang="en-US"/>
              <a:t>82</a:t>
            </a:r>
          </a:p>
        </p:txBody>
      </p:sp>
      <p:pic>
        <p:nvPicPr>
          <p:cNvPr id="5017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1"/>
            <a:ext cx="8915400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9F55-5257-7D45-9FE4-391AB094E19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5B702-6FFE-414E-870A-2A02A6A86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Bei Xiao  Deep Learning in Vision, CSC496 ,September 23, 2019</a:t>
            </a:r>
          </a:p>
        </p:txBody>
      </p:sp>
    </p:spTree>
    <p:extLst>
      <p:ext uri="{BB962C8B-B14F-4D97-AF65-F5344CB8AC3E}">
        <p14:creationId xmlns:p14="http://schemas.microsoft.com/office/powerpoint/2010/main" val="416204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13896</TotalTime>
  <Words>1027</Words>
  <Application>Microsoft Macintosh PowerPoint</Application>
  <PresentationFormat>Widescreen</PresentationFormat>
  <Paragraphs>165</Paragraphs>
  <Slides>47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Office Theme</vt:lpstr>
      <vt:lpstr>   CSC496: Deep learning in computer vision Prof. Bei Xiao </vt:lpstr>
      <vt:lpstr>Lecture Forecast</vt:lpstr>
      <vt:lpstr>Take-home reading</vt:lpstr>
      <vt:lpstr>The inverse Discrete Fourier transform</vt:lpstr>
      <vt:lpstr>2</vt:lpstr>
      <vt:lpstr>6</vt:lpstr>
      <vt:lpstr>18</vt:lpstr>
      <vt:lpstr>50</vt:lpstr>
      <vt:lpstr>82</vt:lpstr>
      <vt:lpstr>136</vt:lpstr>
      <vt:lpstr>282</vt:lpstr>
      <vt:lpstr>538</vt:lpstr>
      <vt:lpstr>1088</vt:lpstr>
      <vt:lpstr>2094</vt:lpstr>
      <vt:lpstr>4052.</vt:lpstr>
      <vt:lpstr>8056.</vt:lpstr>
      <vt:lpstr>15366</vt:lpstr>
      <vt:lpstr>28743</vt:lpstr>
      <vt:lpstr>49190.</vt:lpstr>
      <vt:lpstr> 65536.</vt:lpstr>
      <vt:lpstr>3</vt:lpstr>
      <vt:lpstr>5</vt:lpstr>
      <vt:lpstr>2D Discrete Fourier Transform</vt:lpstr>
      <vt:lpstr>Phase and Magnitude</vt:lpstr>
      <vt:lpstr>Phase and Magnitude</vt:lpstr>
      <vt:lpstr>Phase and magnitude</vt:lpstr>
      <vt:lpstr>Does phase always win?</vt:lpstr>
      <vt:lpstr>Randomizing the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Take-home reading and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 CSC496: Deep learning in computer vision Prof. Bei Xiao </dc:title>
  <dc:creator>Microsoft Office User</dc:creator>
  <cp:lastModifiedBy>Microsoft Office User</cp:lastModifiedBy>
  <cp:revision>233</cp:revision>
  <cp:lastPrinted>2019-09-23T20:41:27Z</cp:lastPrinted>
  <dcterms:created xsi:type="dcterms:W3CDTF">2019-09-05T18:16:15Z</dcterms:created>
  <dcterms:modified xsi:type="dcterms:W3CDTF">2019-09-25T16:12:18Z</dcterms:modified>
</cp:coreProperties>
</file>